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57" r:id="rId3"/>
    <p:sldId id="270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Fira Sans" panose="020B0503050000020004" pitchFamily="34" charset="0"/>
      <p:regular r:id="rId19"/>
      <p:bold r:id="rId20"/>
      <p:italic r:id="rId21"/>
      <p:boldItalic r:id="rId22"/>
    </p:embeddedFont>
    <p:embeddedFont>
      <p:font typeface="Josefin Sans SemiBold" pitchFamily="2" charset="0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246"/>
    <a:srgbClr val="003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1EB5D0-9E7A-4B99-9C04-8FC12F00FEF6}" v="34" dt="2022-07-01T08:07:29.2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52DB5-C0C2-4C1B-7817-F87E1C7E3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CF165A-3CE1-D86E-F6A6-9BF3DF2C81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CA4E9-3357-DE2B-9DAE-F1777CCF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B7655-4354-1A4C-ACCE-7EF2D8570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8B5BA-248D-10CF-EF02-B95DF445E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046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972E7-6341-29D4-B57B-81B7E88FA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4798D2-9C98-FCD7-68EE-28F9958B17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6359C-F57A-49A9-874D-0F0D2D311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42FC4-4F6E-2A56-CD18-EF6200E6D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786E5-8D6D-7735-7770-04ADAD714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27600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E66AAC-87D8-4495-2E6F-437E93A96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7E289D-6D0B-3238-995D-F64B88052B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DE5E9-5346-30CF-C779-60BE40751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9C5D0-C88D-0102-9E99-8756D48DD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EEB4E-F239-F8CB-7D5B-4F49BAD16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2407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70CFB-EC3A-B4DB-091F-E6262A87E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5BF98-EC0A-8451-70B1-2DD3E2AB3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DB89D-7F8D-A958-6570-3D5943E17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6E1D92-7211-2C63-48E3-DF5C50D18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5D8FA-B3B4-0754-D986-CE6C8D2E8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02457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4C326-1BD2-FEB2-5D07-C8DFD19D0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5DEAB-B62C-0ED6-1D95-C09F3E33A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2CCAB3-6998-A86F-4CE2-6709D8298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7C32E-3882-3E85-05B3-73B8E183C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CF250-F571-872A-9851-FD9723174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18371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C3634-C150-A6E8-0461-8E2D20A6D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CBBAA-D347-9A64-F933-47C395A30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864CE9-74A9-06A2-38E4-A310891CF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EC7D2C-B188-9228-2EE7-3AA75F7E3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41638D-F626-6B53-0FCE-4033F8C44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CACFA-C52B-A1A9-EDBC-2D7E59653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43681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8F2C-91FB-3174-58BF-C405BA444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2B249-27BE-C4E0-66B9-40A916F3B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4FE4C7-0294-A9C9-91E6-79DF1B26ED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56B9D2-0226-0E73-F0BF-4DA4DBABD0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301580-B120-410C-DDCC-07FFD1F7FA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B36CA7-F8BA-EE89-714F-591DB32FE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9D9529-EDA5-7881-2FC1-CB577EEE6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294A2A-D466-C58A-BA90-17E99E3C9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6466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69BC8-6E08-01F6-0B2F-457662E20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AEAB9C-1703-60BD-0E28-D78D79A4D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43EE3C-EC46-7E6C-8326-16D763016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3E4E7-50EE-4C33-3D35-718723BB5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10104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3C816D-521B-BEF1-7AA5-08656CD5A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EE7813-8B06-63D9-4E26-114E90683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A016CD-42B7-87EE-CDE1-3BCE23A84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18460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70883-86FD-673A-F711-BEA6550D7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6AC69-6C9A-7EB7-FD9D-F2204A3597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F33102-C0DE-EB20-EF68-DCFC84B92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AE378-D992-74D4-AE04-2CBFDEE98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D42BA-C2C8-ABB7-E2DA-F41933329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0DD35-AD2F-92D6-1DE3-583D320E2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26806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F3104-4F72-8ED5-734B-9FFD5BFD6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3FF684-92BD-91AC-1C38-A2BCC7F69F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81C6A3-E546-3EB0-913F-6F0770D928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0D71F-BADB-2905-82AF-A065744F9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8F091B-3722-4D3C-EC09-7F6C8F94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7AE396-38A0-7207-A1DC-E3F3A4D98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63692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A5EBC9-5709-578C-7A92-EE03B4A75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032AF5-B081-DD64-1EFC-830163DD7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1F4EE-FC5F-B863-2DD5-696523577E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98032-8567-4487-8931-875E6CDE592E}" type="datetimeFigureOut">
              <a:rPr lang="en-ID" smtClean="0"/>
              <a:t>02/11/2023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C0502-024A-8702-8E00-BD1E65D94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C2153-498E-4612-8BF4-DC9F8F318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F246A-D591-4673-B786-F23B93470A9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5561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ccurate.id/marketing-manajemen/unit-testing/" TargetMode="External"/><Relationship Id="rId2" Type="http://schemas.openxmlformats.org/officeDocument/2006/relationships/hyperlink" Target="https://revou.co/kosakata/white-box-testing#:~:text=Tujuan%20dari%20white%20box%20testing,%2C%20kegunaan%2C%20dan%20keamanan%20software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2BDA629-391F-4BD5-BACE-F66F481A1E7F}"/>
              </a:ext>
            </a:extLst>
          </p:cNvPr>
          <p:cNvSpPr/>
          <p:nvPr/>
        </p:nvSpPr>
        <p:spPr>
          <a:xfrm>
            <a:off x="0" y="6141077"/>
            <a:ext cx="12192000" cy="624625"/>
          </a:xfrm>
          <a:prstGeom prst="roundRect">
            <a:avLst>
              <a:gd name="adj" fmla="val 50000"/>
            </a:avLst>
          </a:prstGeom>
          <a:solidFill>
            <a:srgbClr val="FF5246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003C8C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EFA285C-FD62-4D75-98D6-A910EC74E47C}"/>
              </a:ext>
            </a:extLst>
          </p:cNvPr>
          <p:cNvSpPr/>
          <p:nvPr/>
        </p:nvSpPr>
        <p:spPr>
          <a:xfrm>
            <a:off x="0" y="6233375"/>
            <a:ext cx="12192000" cy="624625"/>
          </a:xfrm>
          <a:prstGeom prst="roundRect">
            <a:avLst>
              <a:gd name="adj" fmla="val 50000"/>
            </a:avLst>
          </a:prstGeom>
          <a:solidFill>
            <a:srgbClr val="003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003C8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848743-37BE-48A9-BB44-375CABCBA7F8}"/>
              </a:ext>
            </a:extLst>
          </p:cNvPr>
          <p:cNvSpPr/>
          <p:nvPr/>
        </p:nvSpPr>
        <p:spPr>
          <a:xfrm>
            <a:off x="0" y="6555346"/>
            <a:ext cx="12191999" cy="302654"/>
          </a:xfrm>
          <a:prstGeom prst="rect">
            <a:avLst/>
          </a:prstGeom>
          <a:solidFill>
            <a:srgbClr val="003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E821582-42AB-472D-B396-9014E9953C96}"/>
              </a:ext>
            </a:extLst>
          </p:cNvPr>
          <p:cNvSpPr/>
          <p:nvPr/>
        </p:nvSpPr>
        <p:spPr>
          <a:xfrm>
            <a:off x="5583613" y="5665822"/>
            <a:ext cx="1024774" cy="102477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09BFC989-008D-4C56-BAC5-943C9D596F5F}"/>
              </a:ext>
            </a:extLst>
          </p:cNvPr>
          <p:cNvSpPr/>
          <p:nvPr/>
        </p:nvSpPr>
        <p:spPr>
          <a:xfrm rot="16200000">
            <a:off x="5789209" y="5882727"/>
            <a:ext cx="590964" cy="590964"/>
          </a:xfrm>
          <a:prstGeom prst="chevron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DA6E4C-490B-A173-8FC3-9F85357BA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319" y="1745787"/>
            <a:ext cx="2857500" cy="277177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F7F02A2-AE9D-59ED-0E13-C4747E04EA6C}"/>
              </a:ext>
            </a:extLst>
          </p:cNvPr>
          <p:cNvGrpSpPr/>
          <p:nvPr/>
        </p:nvGrpSpPr>
        <p:grpSpPr>
          <a:xfrm>
            <a:off x="7443012" y="1354863"/>
            <a:ext cx="148635" cy="3428513"/>
            <a:chOff x="7645029" y="1482453"/>
            <a:chExt cx="172971" cy="389309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CFAD642-067A-BD05-AFEB-3A50127207EE}"/>
                </a:ext>
              </a:extLst>
            </p:cNvPr>
            <p:cNvSpPr/>
            <p:nvPr/>
          </p:nvSpPr>
          <p:spPr>
            <a:xfrm flipH="1">
              <a:off x="7645029" y="1482453"/>
              <a:ext cx="73955" cy="3893093"/>
            </a:xfrm>
            <a:prstGeom prst="rect">
              <a:avLst/>
            </a:prstGeom>
            <a:solidFill>
              <a:srgbClr val="003C8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1431811-3BE1-72F2-C073-BAB210E74CF0}"/>
                </a:ext>
              </a:extLst>
            </p:cNvPr>
            <p:cNvSpPr/>
            <p:nvPr/>
          </p:nvSpPr>
          <p:spPr>
            <a:xfrm flipH="1">
              <a:off x="7744045" y="1482453"/>
              <a:ext cx="73955" cy="3893093"/>
            </a:xfrm>
            <a:prstGeom prst="rect">
              <a:avLst/>
            </a:prstGeom>
            <a:solidFill>
              <a:srgbClr val="FF52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349E385-8CF5-9C7D-06FA-2C5D23A8B76F}"/>
              </a:ext>
            </a:extLst>
          </p:cNvPr>
          <p:cNvSpPr txBox="1"/>
          <p:nvPr/>
        </p:nvSpPr>
        <p:spPr>
          <a:xfrm>
            <a:off x="-1097064" y="2250765"/>
            <a:ext cx="81750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b="1" dirty="0">
                <a:solidFill>
                  <a:srgbClr val="003C8C"/>
                </a:solidFill>
                <a:latin typeface="Josefin Sans SemiBold" panose="00000700000000000000" pitchFamily="2" charset="0"/>
              </a:rPr>
              <a:t>ALDO</a:t>
            </a:r>
          </a:p>
          <a:p>
            <a:pPr algn="r"/>
            <a:r>
              <a:rPr lang="en-US" sz="48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48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201011401046</a:t>
            </a:r>
            <a:endParaRPr lang="en-ID" sz="4800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749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66BED9-D123-443F-8705-57DA0A0887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Google Shape;143;p23">
            <a:extLst>
              <a:ext uri="{FF2B5EF4-FFF2-40B4-BE49-F238E27FC236}">
                <a16:creationId xmlns:a16="http://schemas.microsoft.com/office/drawing/2014/main" id="{82A2A181-AF3B-8C98-A5E9-97872212BA3E}"/>
              </a:ext>
            </a:extLst>
          </p:cNvPr>
          <p:cNvSpPr/>
          <p:nvPr/>
        </p:nvSpPr>
        <p:spPr>
          <a:xfrm rot="18828334" flipV="1">
            <a:off x="-934930" y="-7685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78CF23-AA06-414D-8B85-A157D13B2C43}"/>
              </a:ext>
            </a:extLst>
          </p:cNvPr>
          <p:cNvSpPr txBox="1"/>
          <p:nvPr/>
        </p:nvSpPr>
        <p:spPr>
          <a:xfrm>
            <a:off x="1882251" y="1989921"/>
            <a:ext cx="81872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5246"/>
                </a:solidFill>
                <a:latin typeface="Josefin Sans SemiBold" panose="00000700000000000000" pitchFamily="2" charset="0"/>
              </a:rPr>
              <a:t>Sumber</a:t>
            </a:r>
            <a:r>
              <a:rPr lang="en-US" sz="2000" b="1" dirty="0">
                <a:solidFill>
                  <a:srgbClr val="FF5246"/>
                </a:solidFill>
                <a:latin typeface="Josefin Sans SemiBold" panose="00000700000000000000" pitchFamily="2" charset="0"/>
              </a:rPr>
              <a:t> </a:t>
            </a:r>
            <a:r>
              <a:rPr lang="en-US" sz="2000" b="1" dirty="0" err="1">
                <a:solidFill>
                  <a:srgbClr val="FF5246"/>
                </a:solidFill>
                <a:latin typeface="Josefin Sans SemiBold" panose="00000700000000000000" pitchFamily="2" charset="0"/>
              </a:rPr>
              <a:t>Referensi</a:t>
            </a:r>
            <a:r>
              <a:rPr lang="en-US" sz="2000" b="1" dirty="0">
                <a:solidFill>
                  <a:srgbClr val="FF5246"/>
                </a:solidFill>
                <a:latin typeface="Josefin Sans SemiBold" panose="00000700000000000000" pitchFamily="2" charset="0"/>
              </a:rPr>
              <a:t> :</a:t>
            </a:r>
          </a:p>
          <a:p>
            <a:r>
              <a:rPr lang="en-US" sz="2000" b="1" dirty="0">
                <a:solidFill>
                  <a:srgbClr val="FF5246"/>
                </a:solidFill>
                <a:latin typeface="Josefin Sans SemiBold" panose="00000700000000000000" pitchFamily="2" charset="0"/>
              </a:rPr>
              <a:t>- https://muklasr.medium.com/unit-testing-45fbf725e780 </a:t>
            </a:r>
          </a:p>
          <a:p>
            <a:r>
              <a:rPr lang="en-ID" sz="2000" b="1" dirty="0">
                <a:solidFill>
                  <a:schemeClr val="bg1"/>
                </a:solidFill>
                <a:latin typeface="Josefin Sans SemiBold" panose="00000700000000000000" pitchFamily="2" charset="0"/>
                <a:hlinkClick r:id="rId2"/>
              </a:rPr>
              <a:t>- https://revou.co/kosakata/white-box-testing#:~:text=Tujuan%20dari%20white%20box%20testing,%2C%20kegunaan%2C%20dan%20keamanan%20software</a:t>
            </a:r>
            <a:r>
              <a:rPr lang="en-ID" sz="2000" b="1" dirty="0">
                <a:solidFill>
                  <a:schemeClr val="bg1"/>
                </a:solidFill>
                <a:latin typeface="Josefin Sans SemiBold" panose="00000700000000000000" pitchFamily="2" charset="0"/>
              </a:rPr>
              <a:t>.</a:t>
            </a:r>
          </a:p>
          <a:p>
            <a:r>
              <a:rPr lang="en-ID" sz="2000" b="1" dirty="0">
                <a:solidFill>
                  <a:schemeClr val="bg1"/>
                </a:solidFill>
                <a:latin typeface="Josefin Sans SemiBold" panose="00000700000000000000" pitchFamily="2" charset="0"/>
              </a:rPr>
              <a:t>- </a:t>
            </a:r>
            <a:r>
              <a:rPr lang="en-ID" sz="2000" b="1" dirty="0">
                <a:solidFill>
                  <a:schemeClr val="bg1"/>
                </a:solidFill>
                <a:latin typeface="Josefin Sans SemiBold" panose="00000700000000000000" pitchFamily="2" charset="0"/>
                <a:hlinkClick r:id="rId3"/>
              </a:rPr>
              <a:t>https://accurate.id/marketing-manajemen/unit-testing/</a:t>
            </a:r>
            <a:endParaRPr lang="en-ID" sz="2000" b="1" dirty="0">
              <a:solidFill>
                <a:schemeClr val="bg1"/>
              </a:solidFill>
              <a:latin typeface="Josefin Sans SemiBold" panose="00000700000000000000" pitchFamily="2" charset="0"/>
            </a:endParaRPr>
          </a:p>
          <a:p>
            <a:r>
              <a:rPr lang="en-ID" sz="2000" b="1" dirty="0">
                <a:solidFill>
                  <a:schemeClr val="bg1"/>
                </a:solidFill>
                <a:latin typeface="Josefin Sans SemiBold" panose="00000700000000000000" pitchFamily="2" charset="0"/>
              </a:rPr>
              <a:t>https://itbox.id/blog/white-box-testing-adalah/</a:t>
            </a:r>
          </a:p>
        </p:txBody>
      </p:sp>
      <p:sp>
        <p:nvSpPr>
          <p:cNvPr id="15" name="Google Shape;143;p23">
            <a:extLst>
              <a:ext uri="{FF2B5EF4-FFF2-40B4-BE49-F238E27FC236}">
                <a16:creationId xmlns:a16="http://schemas.microsoft.com/office/drawing/2014/main" id="{8A38612D-ECD3-9FD2-146A-8603961612D8}"/>
              </a:ext>
            </a:extLst>
          </p:cNvPr>
          <p:cNvSpPr/>
          <p:nvPr/>
        </p:nvSpPr>
        <p:spPr>
          <a:xfrm rot="18828334" flipV="1">
            <a:off x="10845179" y="-789802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FF524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5246"/>
              </a:solidFill>
            </a:endParaRPr>
          </a:p>
        </p:txBody>
      </p:sp>
      <p:sp>
        <p:nvSpPr>
          <p:cNvPr id="19" name="Google Shape;143;p23">
            <a:extLst>
              <a:ext uri="{FF2B5EF4-FFF2-40B4-BE49-F238E27FC236}">
                <a16:creationId xmlns:a16="http://schemas.microsoft.com/office/drawing/2014/main" id="{CCFC9AA9-360A-70B7-7EA6-FB7AB51D861C}"/>
              </a:ext>
            </a:extLst>
          </p:cNvPr>
          <p:cNvSpPr/>
          <p:nvPr/>
        </p:nvSpPr>
        <p:spPr>
          <a:xfrm rot="919139" flipV="1">
            <a:off x="-1229120" y="5566427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FF524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143;p23">
            <a:extLst>
              <a:ext uri="{FF2B5EF4-FFF2-40B4-BE49-F238E27FC236}">
                <a16:creationId xmlns:a16="http://schemas.microsoft.com/office/drawing/2014/main" id="{D08DFCBF-F63F-FF2D-34EF-1224065153BA}"/>
              </a:ext>
            </a:extLst>
          </p:cNvPr>
          <p:cNvSpPr/>
          <p:nvPr/>
        </p:nvSpPr>
        <p:spPr>
          <a:xfrm rot="19463830" flipV="1">
            <a:off x="11061373" y="5566426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52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865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C2E8050-C139-4627-1AA4-92244DFD38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D910D6CA-6D1E-B9E1-A2B7-B6BDCFA750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0CB088-1E88-575F-C5DA-1CB9C71D27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/>
              <a:t>Sekian</a:t>
            </a:r>
            <a:r>
              <a:rPr lang="en-US" sz="4400" b="1" dirty="0"/>
              <a:t> </a:t>
            </a:r>
            <a:r>
              <a:rPr lang="en-US" sz="4400" b="1" dirty="0" err="1"/>
              <a:t>TerimaKasih</a:t>
            </a:r>
            <a:endParaRPr lang="en-ID" sz="4400" b="1" dirty="0"/>
          </a:p>
        </p:txBody>
      </p:sp>
    </p:spTree>
    <p:extLst>
      <p:ext uri="{BB962C8B-B14F-4D97-AF65-F5344CB8AC3E}">
        <p14:creationId xmlns:p14="http://schemas.microsoft.com/office/powerpoint/2010/main" val="812927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66BED9-D123-443F-8705-57DA0A0887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F37F60-83B6-499B-9BA9-944C90F7044C}"/>
              </a:ext>
            </a:extLst>
          </p:cNvPr>
          <p:cNvSpPr txBox="1"/>
          <p:nvPr/>
        </p:nvSpPr>
        <p:spPr>
          <a:xfrm>
            <a:off x="2008495" y="2459504"/>
            <a:ext cx="817500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osefin Sans SemiBold" panose="00000700000000000000" pitchFamily="2" charset="0"/>
              </a:rPr>
              <a:t>UTS TESTING QA</a:t>
            </a:r>
            <a:endParaRPr lang="en-ID" sz="6000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  <a:p>
            <a:r>
              <a:rPr lang="en-ID" sz="12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- </a:t>
            </a:r>
            <a:r>
              <a:rPr lang="en-ID" dirty="0">
                <a:solidFill>
                  <a:srgbClr val="FF5246"/>
                </a:solidFill>
                <a:latin typeface="Josefin Sans SemiBold" panose="00000700000000000000" pitchFamily="2" charset="0"/>
              </a:rPr>
              <a:t>Whitebox Testing</a:t>
            </a:r>
            <a:br>
              <a:rPr lang="en-US" dirty="0">
                <a:solidFill>
                  <a:srgbClr val="FF5246"/>
                </a:solidFill>
                <a:latin typeface="Josefin Sans SemiBold" panose="00000700000000000000" pitchFamily="2" charset="0"/>
              </a:rPr>
            </a:br>
            <a:r>
              <a:rPr lang="en-US" dirty="0">
                <a:solidFill>
                  <a:srgbClr val="FF5246"/>
                </a:solidFill>
                <a:latin typeface="Josefin Sans SemiBold" panose="00000700000000000000" pitchFamily="2" charset="0"/>
              </a:rPr>
              <a:t>- Unit Testing</a:t>
            </a:r>
            <a:br>
              <a:rPr lang="en-US" dirty="0">
                <a:solidFill>
                  <a:srgbClr val="FF5246"/>
                </a:solidFill>
                <a:latin typeface="Josefin Sans SemiBold" panose="00000700000000000000" pitchFamily="2" charset="0"/>
              </a:rPr>
            </a:br>
            <a:r>
              <a:rPr lang="en-US" dirty="0">
                <a:solidFill>
                  <a:srgbClr val="FF5246"/>
                </a:solidFill>
                <a:latin typeface="Josefin Sans SemiBold" panose="00000700000000000000" pitchFamily="2" charset="0"/>
              </a:rPr>
              <a:t>- CI/CD</a:t>
            </a:r>
            <a:endParaRPr lang="en-US" dirty="0"/>
          </a:p>
          <a:p>
            <a:r>
              <a:rPr lang="en-ID" dirty="0">
                <a:solidFill>
                  <a:srgbClr val="FF5246"/>
                </a:solidFill>
                <a:latin typeface="Josefin Sans SemiBold" panose="00000700000000000000" pitchFamily="2" charset="0"/>
              </a:rPr>
              <a:t>- </a:t>
            </a:r>
            <a:r>
              <a:rPr lang="en-ID" dirty="0" err="1">
                <a:solidFill>
                  <a:srgbClr val="FF5246"/>
                </a:solidFill>
                <a:latin typeface="Josefin Sans SemiBold" panose="00000700000000000000" pitchFamily="2" charset="0"/>
              </a:rPr>
              <a:t>Referensi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90013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66BED9-D123-443F-8705-57DA0A0887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78CF23-AA06-414D-8B85-A157D13B2C43}"/>
              </a:ext>
            </a:extLst>
          </p:cNvPr>
          <p:cNvSpPr txBox="1"/>
          <p:nvPr/>
        </p:nvSpPr>
        <p:spPr>
          <a:xfrm>
            <a:off x="490553" y="468619"/>
            <a:ext cx="4331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PENGERTIAN</a:t>
            </a:r>
            <a:endParaRPr lang="en-ID" sz="4800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BF687B-E302-41FD-8072-76DDEFE38E61}"/>
              </a:ext>
            </a:extLst>
          </p:cNvPr>
          <p:cNvSpPr txBox="1"/>
          <p:nvPr/>
        </p:nvSpPr>
        <p:spPr>
          <a:xfrm>
            <a:off x="754471" y="2075774"/>
            <a:ext cx="597801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Whitebox Testing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adalah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 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Josefin Sans SemiBold" pitchFamily="2" charset="0"/>
              </a:rPr>
              <a:t>metode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Josefin Sans SemiBold" pitchFamily="2" charset="0"/>
              </a:rPr>
              <a:t> uji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Josefin Sans SemiBold" pitchFamily="2" charset="0"/>
              </a:rPr>
              <a:t>coba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Josefin Sans SemiBold" pitchFamily="2" charset="0"/>
              </a:rPr>
              <a:t>struktur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Josefin Sans SemiBold" pitchFamily="2" charset="0"/>
              </a:rPr>
              <a:t> internal,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Josefin Sans SemiBold" pitchFamily="2" charset="0"/>
              </a:rPr>
              <a:t>seperti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Josefin Sans SemiBold" pitchFamily="2" charset="0"/>
              </a:rPr>
              <a:t>pengujian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Josefin Sans SemiBold" pitchFamily="2" charset="0"/>
              </a:rPr>
              <a:t> pada code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Josefin Sans SemiBold" pitchFamily="2" charset="0"/>
              </a:rPr>
              <a:t>aplikasi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 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tujuan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dari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kedua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pengujian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memiliki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perbedaan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,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seperti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pada Blackbox Testing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yaitu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untuk</a:t>
            </a:r>
            <a:r>
              <a:rPr lang="en-ID" sz="2000" dirty="0">
                <a:solidFill>
                  <a:srgbClr val="E8EAED"/>
                </a:solidFill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menguji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fungsionalitas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program yang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dikembangkan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apakah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sudah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sesuai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dengan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ketentuan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yang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dibuat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atau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Josefin Sans SemiBold" pitchFamily="2" charset="0"/>
              </a:rPr>
              <a:t>belum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Josefin Sans SemiBold" pitchFamily="2" charset="0"/>
              </a:rPr>
              <a:t>. </a:t>
            </a:r>
          </a:p>
          <a:p>
            <a:endParaRPr lang="en-ID" b="0" i="0" dirty="0">
              <a:solidFill>
                <a:srgbClr val="E8EAED"/>
              </a:solidFill>
              <a:effectLst/>
              <a:latin typeface="Google Sans"/>
            </a:endParaRPr>
          </a:p>
          <a:p>
            <a:endParaRPr lang="en-US" dirty="0">
              <a:solidFill>
                <a:schemeClr val="bg1"/>
              </a:solidFill>
              <a:latin typeface="Josefin Sans SemiBold" panose="000007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EFA052E-68A9-4C8F-BAA9-9EE17831B731}"/>
              </a:ext>
            </a:extLst>
          </p:cNvPr>
          <p:cNvGrpSpPr/>
          <p:nvPr/>
        </p:nvGrpSpPr>
        <p:grpSpPr>
          <a:xfrm>
            <a:off x="9919164" y="3006385"/>
            <a:ext cx="1024774" cy="1024774"/>
            <a:chOff x="9970680" y="2916613"/>
            <a:chExt cx="1024774" cy="102477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08CB37-7431-4E6B-B11B-09BF8807C932}"/>
                </a:ext>
              </a:extLst>
            </p:cNvPr>
            <p:cNvSpPr/>
            <p:nvPr/>
          </p:nvSpPr>
          <p:spPr>
            <a:xfrm rot="5400000">
              <a:off x="9970680" y="2916613"/>
              <a:ext cx="1024774" cy="10247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3" name="Arrow: Chevron 12">
              <a:extLst>
                <a:ext uri="{FF2B5EF4-FFF2-40B4-BE49-F238E27FC236}">
                  <a16:creationId xmlns:a16="http://schemas.microsoft.com/office/drawing/2014/main" id="{37E45209-24C2-4D11-A478-4F6B912D1D69}"/>
                </a:ext>
              </a:extLst>
            </p:cNvPr>
            <p:cNvSpPr/>
            <p:nvPr/>
          </p:nvSpPr>
          <p:spPr>
            <a:xfrm>
              <a:off x="10176276" y="3133518"/>
              <a:ext cx="590964" cy="590964"/>
            </a:xfrm>
            <a:prstGeom prst="chevron">
              <a:avLst/>
            </a:prstGeom>
            <a:solidFill>
              <a:srgbClr val="FF52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C4A252E-2F67-4614-BFC3-47C8E029B9E5}"/>
              </a:ext>
            </a:extLst>
          </p:cNvPr>
          <p:cNvSpPr txBox="1"/>
          <p:nvPr/>
        </p:nvSpPr>
        <p:spPr>
          <a:xfrm>
            <a:off x="825325" y="1299616"/>
            <a:ext cx="202488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“</a:t>
            </a:r>
            <a:endParaRPr lang="en-ID" sz="11000" dirty="0">
              <a:solidFill>
                <a:schemeClr val="bg1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25158C-C5E2-75E5-E65E-1F4077920447}"/>
              </a:ext>
            </a:extLst>
          </p:cNvPr>
          <p:cNvSpPr txBox="1"/>
          <p:nvPr/>
        </p:nvSpPr>
        <p:spPr>
          <a:xfrm rot="10800000">
            <a:off x="6014825" y="3736540"/>
            <a:ext cx="202488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“</a:t>
            </a:r>
            <a:endParaRPr lang="en-ID" sz="11000" dirty="0">
              <a:solidFill>
                <a:schemeClr val="bg1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5" name="Google Shape;143;p23">
            <a:extLst>
              <a:ext uri="{FF2B5EF4-FFF2-40B4-BE49-F238E27FC236}">
                <a16:creationId xmlns:a16="http://schemas.microsoft.com/office/drawing/2014/main" id="{8A38612D-ECD3-9FD2-146A-8603961612D8}"/>
              </a:ext>
            </a:extLst>
          </p:cNvPr>
          <p:cNvSpPr/>
          <p:nvPr/>
        </p:nvSpPr>
        <p:spPr>
          <a:xfrm rot="18828334" flipV="1">
            <a:off x="10770740" y="-9209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White Box Testing Adalah: Pengertian, Contoh dan Teknik">
            <a:extLst>
              <a:ext uri="{FF2B5EF4-FFF2-40B4-BE49-F238E27FC236}">
                <a16:creationId xmlns:a16="http://schemas.microsoft.com/office/drawing/2014/main" id="{C52105AD-AF25-C502-1B0B-0A34BB358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472" y="4336581"/>
            <a:ext cx="2543175" cy="164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896375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66BED9-D123-443F-8705-57DA0A0887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Google Shape;143;p23">
            <a:extLst>
              <a:ext uri="{FF2B5EF4-FFF2-40B4-BE49-F238E27FC236}">
                <a16:creationId xmlns:a16="http://schemas.microsoft.com/office/drawing/2014/main" id="{82A2A181-AF3B-8C98-A5E9-97872212BA3E}"/>
              </a:ext>
            </a:extLst>
          </p:cNvPr>
          <p:cNvSpPr/>
          <p:nvPr/>
        </p:nvSpPr>
        <p:spPr>
          <a:xfrm rot="18828334" flipV="1">
            <a:off x="-934930" y="-7685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78CF23-AA06-414D-8B85-A157D13B2C43}"/>
              </a:ext>
            </a:extLst>
          </p:cNvPr>
          <p:cNvSpPr txBox="1"/>
          <p:nvPr/>
        </p:nvSpPr>
        <p:spPr>
          <a:xfrm>
            <a:off x="1023217" y="597392"/>
            <a:ext cx="43319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PENGERTIAN</a:t>
            </a:r>
            <a:endParaRPr lang="en-ID" sz="4800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  <a:p>
            <a:endParaRPr lang="en-ID" sz="4800" b="1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BF687B-E302-41FD-8072-76DDEFE38E61}"/>
              </a:ext>
            </a:extLst>
          </p:cNvPr>
          <p:cNvSpPr txBox="1"/>
          <p:nvPr/>
        </p:nvSpPr>
        <p:spPr>
          <a:xfrm>
            <a:off x="1443511" y="1768235"/>
            <a:ext cx="597801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Unit testing 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merupakan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pengujian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perangkat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lunak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yang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menguji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setiap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unit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atau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komponen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dari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sebuah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perangkat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lunak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. Unit testing 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dilakukan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saat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masa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pengembangan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(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menuliskan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kode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program)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dari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sebuah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perangkat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lunak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oleh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si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 </a:t>
            </a:r>
            <a:r>
              <a:rPr lang="en-ID" sz="2400" dirty="0" err="1">
                <a:solidFill>
                  <a:schemeClr val="bg1"/>
                </a:solidFill>
                <a:effectLst/>
                <a:latin typeface="Josefin Sans SemiBold" pitchFamily="2" charset="0"/>
              </a:rPr>
              <a:t>pengembang</a:t>
            </a:r>
            <a:r>
              <a:rPr lang="en-ID" sz="2400" dirty="0">
                <a:solidFill>
                  <a:schemeClr val="bg1"/>
                </a:solidFill>
                <a:effectLst/>
                <a:latin typeface="Josefin Sans SemiBold" pitchFamily="2" charset="0"/>
              </a:rPr>
              <a:t>.</a:t>
            </a:r>
            <a:endParaRPr lang="en-US" sz="2400" dirty="0">
              <a:solidFill>
                <a:schemeClr val="bg1"/>
              </a:solidFill>
              <a:latin typeface="Josefin Sans SemiBold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EFA052E-68A9-4C8F-BAA9-9EE17831B731}"/>
              </a:ext>
            </a:extLst>
          </p:cNvPr>
          <p:cNvGrpSpPr/>
          <p:nvPr/>
        </p:nvGrpSpPr>
        <p:grpSpPr>
          <a:xfrm>
            <a:off x="9919164" y="3006385"/>
            <a:ext cx="1024774" cy="1024774"/>
            <a:chOff x="9970680" y="2916613"/>
            <a:chExt cx="1024774" cy="102477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08CB37-7431-4E6B-B11B-09BF8807C932}"/>
                </a:ext>
              </a:extLst>
            </p:cNvPr>
            <p:cNvSpPr/>
            <p:nvPr/>
          </p:nvSpPr>
          <p:spPr>
            <a:xfrm rot="5400000">
              <a:off x="9970680" y="2916613"/>
              <a:ext cx="1024774" cy="10247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3" name="Arrow: Chevron 12">
              <a:extLst>
                <a:ext uri="{FF2B5EF4-FFF2-40B4-BE49-F238E27FC236}">
                  <a16:creationId xmlns:a16="http://schemas.microsoft.com/office/drawing/2014/main" id="{37E45209-24C2-4D11-A478-4F6B912D1D69}"/>
                </a:ext>
              </a:extLst>
            </p:cNvPr>
            <p:cNvSpPr/>
            <p:nvPr/>
          </p:nvSpPr>
          <p:spPr>
            <a:xfrm>
              <a:off x="10176276" y="3133518"/>
              <a:ext cx="590964" cy="590964"/>
            </a:xfrm>
            <a:prstGeom prst="chevron">
              <a:avLst/>
            </a:prstGeom>
            <a:solidFill>
              <a:srgbClr val="FF52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C4A252E-2F67-4614-BFC3-47C8E029B9E5}"/>
              </a:ext>
            </a:extLst>
          </p:cNvPr>
          <p:cNvSpPr txBox="1"/>
          <p:nvPr/>
        </p:nvSpPr>
        <p:spPr>
          <a:xfrm>
            <a:off x="825325" y="1282747"/>
            <a:ext cx="202488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“</a:t>
            </a:r>
            <a:endParaRPr lang="en-ID" sz="11000" dirty="0">
              <a:solidFill>
                <a:schemeClr val="bg1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25158C-C5E2-75E5-E65E-1F4077920447}"/>
              </a:ext>
            </a:extLst>
          </p:cNvPr>
          <p:cNvSpPr txBox="1"/>
          <p:nvPr/>
        </p:nvSpPr>
        <p:spPr>
          <a:xfrm rot="10800000">
            <a:off x="6014825" y="3364400"/>
            <a:ext cx="202488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“</a:t>
            </a:r>
            <a:endParaRPr lang="en-ID" sz="11000" dirty="0">
              <a:solidFill>
                <a:schemeClr val="bg1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5" name="Google Shape;143;p23">
            <a:extLst>
              <a:ext uri="{FF2B5EF4-FFF2-40B4-BE49-F238E27FC236}">
                <a16:creationId xmlns:a16="http://schemas.microsoft.com/office/drawing/2014/main" id="{8A38612D-ECD3-9FD2-146A-8603961612D8}"/>
              </a:ext>
            </a:extLst>
          </p:cNvPr>
          <p:cNvSpPr/>
          <p:nvPr/>
        </p:nvSpPr>
        <p:spPr>
          <a:xfrm rot="18828334" flipV="1">
            <a:off x="10770740" y="-9209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9985810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66BED9-D123-443F-8705-57DA0A0887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8" name="Google Shape;143;p23">
            <a:extLst>
              <a:ext uri="{FF2B5EF4-FFF2-40B4-BE49-F238E27FC236}">
                <a16:creationId xmlns:a16="http://schemas.microsoft.com/office/drawing/2014/main" id="{82A2A181-AF3B-8C98-A5E9-97872212BA3E}"/>
              </a:ext>
            </a:extLst>
          </p:cNvPr>
          <p:cNvSpPr/>
          <p:nvPr/>
        </p:nvSpPr>
        <p:spPr>
          <a:xfrm rot="18828334" flipV="1">
            <a:off x="-934930" y="-7685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78CF23-AA06-414D-8B85-A157D13B2C43}"/>
              </a:ext>
            </a:extLst>
          </p:cNvPr>
          <p:cNvSpPr txBox="1"/>
          <p:nvPr/>
        </p:nvSpPr>
        <p:spPr>
          <a:xfrm rot="16200000">
            <a:off x="-1071618" y="2317244"/>
            <a:ext cx="433192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PENGERTIAN</a:t>
            </a:r>
            <a:endParaRPr lang="en-ID" sz="4400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  <a:p>
            <a:endParaRPr lang="en-ID" sz="7200" b="1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EFA052E-68A9-4C8F-BAA9-9EE17831B731}"/>
              </a:ext>
            </a:extLst>
          </p:cNvPr>
          <p:cNvGrpSpPr/>
          <p:nvPr/>
        </p:nvGrpSpPr>
        <p:grpSpPr>
          <a:xfrm rot="5400000">
            <a:off x="10446794" y="5521834"/>
            <a:ext cx="1024774" cy="1024774"/>
            <a:chOff x="9970680" y="2916613"/>
            <a:chExt cx="1024774" cy="102477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08CB37-7431-4E6B-B11B-09BF8807C932}"/>
                </a:ext>
              </a:extLst>
            </p:cNvPr>
            <p:cNvSpPr/>
            <p:nvPr/>
          </p:nvSpPr>
          <p:spPr>
            <a:xfrm rot="5400000">
              <a:off x="9970680" y="2916613"/>
              <a:ext cx="1024774" cy="10247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3" name="Arrow: Chevron 12">
              <a:extLst>
                <a:ext uri="{FF2B5EF4-FFF2-40B4-BE49-F238E27FC236}">
                  <a16:creationId xmlns:a16="http://schemas.microsoft.com/office/drawing/2014/main" id="{37E45209-24C2-4D11-A478-4F6B912D1D69}"/>
                </a:ext>
              </a:extLst>
            </p:cNvPr>
            <p:cNvSpPr/>
            <p:nvPr/>
          </p:nvSpPr>
          <p:spPr>
            <a:xfrm>
              <a:off x="10176276" y="3133518"/>
              <a:ext cx="590964" cy="590964"/>
            </a:xfrm>
            <a:prstGeom prst="chevron">
              <a:avLst/>
            </a:prstGeom>
            <a:solidFill>
              <a:srgbClr val="FF52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</p:grpSp>
      <p:sp>
        <p:nvSpPr>
          <p:cNvPr id="15" name="Google Shape;143;p23">
            <a:extLst>
              <a:ext uri="{FF2B5EF4-FFF2-40B4-BE49-F238E27FC236}">
                <a16:creationId xmlns:a16="http://schemas.microsoft.com/office/drawing/2014/main" id="{8A38612D-ECD3-9FD2-146A-8603961612D8}"/>
              </a:ext>
            </a:extLst>
          </p:cNvPr>
          <p:cNvSpPr/>
          <p:nvPr/>
        </p:nvSpPr>
        <p:spPr>
          <a:xfrm rot="18828334" flipV="1">
            <a:off x="10770740" y="-9209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0BCACC-FC77-A3BF-130E-78F7B8F759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ID" sz="3200" b="1" i="0" dirty="0">
                <a:solidFill>
                  <a:schemeClr val="bg1"/>
                </a:solidFill>
                <a:effectLst/>
                <a:latin typeface="Causten"/>
              </a:rPr>
              <a:t>Continuous Integration (CI)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 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adalah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proses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penggabungan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atau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pengintegrasian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kode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yang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telah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dibuat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oleh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sejumlah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tim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developer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ke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dalam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repositori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kode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,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untuk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kemudian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dijalankan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pengujian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secara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otomatis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dan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berkelanjutan</a:t>
            </a:r>
            <a:endParaRPr lang="en-ID" sz="3200" dirty="0">
              <a:solidFill>
                <a:schemeClr val="bg1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1A2FDE8-B977-EA92-6AA3-EFE3B13E53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l"/>
            <a:r>
              <a:rPr lang="en-ID" sz="3200" b="1" i="0" dirty="0">
                <a:solidFill>
                  <a:schemeClr val="bg1"/>
                </a:solidFill>
                <a:effectLst/>
                <a:latin typeface="Causten"/>
              </a:rPr>
              <a:t>Continuous Delivery (CD)</a:t>
            </a:r>
            <a:r>
              <a:rPr lang="en-ID" sz="3200" b="0" i="1" dirty="0">
                <a:solidFill>
                  <a:schemeClr val="bg1"/>
                </a:solidFill>
                <a:effectLst/>
                <a:latin typeface="Causten"/>
              </a:rPr>
              <a:t> 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adalah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proses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lanjutan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dari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CI yang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mempersiapkan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perubahan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kode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ke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deploy staging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atau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tahap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pra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produksi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setelah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proses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pembuatan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</a:t>
            </a:r>
            <a:r>
              <a:rPr lang="en-ID" sz="3200" b="0" i="0" dirty="0" err="1">
                <a:solidFill>
                  <a:schemeClr val="bg1"/>
                </a:solidFill>
                <a:effectLst/>
                <a:latin typeface="Causten"/>
              </a:rPr>
              <a:t>secara</a:t>
            </a:r>
            <a:r>
              <a:rPr lang="en-ID" sz="3200" b="0" i="0" dirty="0">
                <a:solidFill>
                  <a:schemeClr val="bg1"/>
                </a:solidFill>
                <a:effectLst/>
                <a:latin typeface="Causten"/>
              </a:rPr>
              <a:t> manual </a:t>
            </a:r>
            <a:endParaRPr lang="en-ID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30705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6848743-37BE-48A9-BB44-375CABCBA7F8}"/>
              </a:ext>
            </a:extLst>
          </p:cNvPr>
          <p:cNvSpPr/>
          <p:nvPr/>
        </p:nvSpPr>
        <p:spPr>
          <a:xfrm>
            <a:off x="340242" y="5987793"/>
            <a:ext cx="11511516" cy="461428"/>
          </a:xfrm>
          <a:prstGeom prst="roundRect">
            <a:avLst>
              <a:gd name="adj" fmla="val 50000"/>
            </a:avLst>
          </a:prstGeom>
          <a:solidFill>
            <a:srgbClr val="003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E821582-42AB-472D-B396-9014E9953C96}"/>
              </a:ext>
            </a:extLst>
          </p:cNvPr>
          <p:cNvSpPr/>
          <p:nvPr/>
        </p:nvSpPr>
        <p:spPr>
          <a:xfrm>
            <a:off x="703269" y="5665822"/>
            <a:ext cx="1024774" cy="102477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09BFC989-008D-4C56-BAC5-943C9D596F5F}"/>
              </a:ext>
            </a:extLst>
          </p:cNvPr>
          <p:cNvSpPr/>
          <p:nvPr/>
        </p:nvSpPr>
        <p:spPr>
          <a:xfrm rot="5400000">
            <a:off x="908865" y="5882727"/>
            <a:ext cx="590964" cy="590964"/>
          </a:xfrm>
          <a:prstGeom prst="chevron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DFAF01-FE17-91D4-837A-E657E32A0B84}"/>
              </a:ext>
            </a:extLst>
          </p:cNvPr>
          <p:cNvSpPr txBox="1"/>
          <p:nvPr/>
        </p:nvSpPr>
        <p:spPr>
          <a:xfrm>
            <a:off x="493368" y="167404"/>
            <a:ext cx="11205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5246"/>
                </a:solidFill>
                <a:latin typeface="Josefin Sans SemiBold" panose="00000700000000000000" pitchFamily="2" charset="0"/>
              </a:rPr>
              <a:t>FUNGSI DARI WHITE BOX TESTING</a:t>
            </a:r>
            <a:endParaRPr lang="en-ID" sz="4800" b="1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5A9C2B-6188-B087-26E6-B0BAFB3B7515}"/>
              </a:ext>
            </a:extLst>
          </p:cNvPr>
          <p:cNvSpPr txBox="1"/>
          <p:nvPr/>
        </p:nvSpPr>
        <p:spPr>
          <a:xfrm>
            <a:off x="1577480" y="1937830"/>
            <a:ext cx="9037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b="0" i="0" dirty="0" err="1">
                <a:effectLst/>
                <a:latin typeface="Rosa Sans"/>
              </a:rPr>
              <a:t>Tujuan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dari</a:t>
            </a:r>
            <a:r>
              <a:rPr lang="en-ID" dirty="0">
                <a:latin typeface="Rosa Sans"/>
              </a:rPr>
              <a:t> </a:t>
            </a:r>
            <a:r>
              <a:rPr lang="en-ID" b="0" i="1" dirty="0">
                <a:effectLst/>
                <a:latin typeface="Rosa Sans"/>
              </a:rPr>
              <a:t>white box testing</a:t>
            </a:r>
            <a:r>
              <a:rPr lang="en-ID" b="0" i="0" dirty="0">
                <a:effectLst/>
                <a:latin typeface="Rosa Sans"/>
              </a:rPr>
              <a:t> </a:t>
            </a:r>
            <a:r>
              <a:rPr lang="en-ID" b="0" i="0" dirty="0" err="1">
                <a:effectLst/>
                <a:latin typeface="Rosa Sans"/>
              </a:rPr>
              <a:t>adalah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untuk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mengetahui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alur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pengiriman</a:t>
            </a:r>
            <a:r>
              <a:rPr lang="en-ID" b="0" i="0" dirty="0">
                <a:effectLst/>
                <a:latin typeface="Rosa Sans"/>
              </a:rPr>
              <a:t> </a:t>
            </a:r>
            <a:r>
              <a:rPr lang="en-ID" u="sng" dirty="0">
                <a:latin typeface="Rosa Sans"/>
              </a:rPr>
              <a:t>data</a:t>
            </a:r>
            <a:r>
              <a:rPr lang="en-ID" b="0" i="0" dirty="0">
                <a:effectLst/>
                <a:latin typeface="Rosa Sans"/>
              </a:rPr>
              <a:t> </a:t>
            </a:r>
            <a:r>
              <a:rPr lang="en-ID" b="0" i="0" dirty="0" err="1">
                <a:effectLst/>
                <a:latin typeface="Rosa Sans"/>
              </a:rPr>
              <a:t>dari</a:t>
            </a:r>
            <a:r>
              <a:rPr lang="en-ID" b="0" i="0" dirty="0">
                <a:effectLst/>
                <a:latin typeface="Rosa Sans"/>
              </a:rPr>
              <a:t> input</a:t>
            </a:r>
            <a:r>
              <a:rPr lang="en-ID" b="0" i="1" dirty="0">
                <a:effectLst/>
                <a:latin typeface="Rosa Sans"/>
              </a:rPr>
              <a:t> </a:t>
            </a:r>
            <a:r>
              <a:rPr lang="en-ID" b="0" i="0" dirty="0" err="1">
                <a:effectLst/>
                <a:latin typeface="Rosa Sans"/>
              </a:rPr>
              <a:t>hingga</a:t>
            </a:r>
            <a:r>
              <a:rPr lang="en-ID" b="0" i="0" dirty="0">
                <a:effectLst/>
                <a:latin typeface="Rosa Sans"/>
              </a:rPr>
              <a:t> </a:t>
            </a:r>
            <a:r>
              <a:rPr lang="en-ID" b="0" i="1" dirty="0">
                <a:effectLst/>
                <a:latin typeface="Rosa Sans"/>
              </a:rPr>
              <a:t>output</a:t>
            </a:r>
            <a:r>
              <a:rPr lang="en-ID" b="0" i="0" dirty="0">
                <a:effectLst/>
                <a:latin typeface="Rosa Sans"/>
              </a:rPr>
              <a:t>, </a:t>
            </a:r>
            <a:r>
              <a:rPr lang="en-ID" b="0" i="0" dirty="0" err="1">
                <a:effectLst/>
                <a:latin typeface="Rosa Sans"/>
              </a:rPr>
              <a:t>kegunaan</a:t>
            </a:r>
            <a:r>
              <a:rPr lang="en-ID" b="0" i="0" dirty="0">
                <a:effectLst/>
                <a:latin typeface="Rosa Sans"/>
              </a:rPr>
              <a:t>, dan </a:t>
            </a:r>
            <a:r>
              <a:rPr lang="en-ID" b="0" i="0" dirty="0" err="1">
                <a:effectLst/>
                <a:latin typeface="Rosa Sans"/>
              </a:rPr>
              <a:t>keamanan</a:t>
            </a:r>
            <a:r>
              <a:rPr lang="en-ID" b="0" i="0" dirty="0">
                <a:effectLst/>
                <a:latin typeface="Rosa Sans"/>
              </a:rPr>
              <a:t> </a:t>
            </a:r>
            <a:r>
              <a:rPr lang="en-ID" b="0" i="1" dirty="0">
                <a:effectLst/>
                <a:latin typeface="Rosa Sans"/>
              </a:rPr>
              <a:t>software</a:t>
            </a:r>
            <a:r>
              <a:rPr lang="en-ID" b="0" i="0" dirty="0">
                <a:effectLst/>
                <a:latin typeface="Rosa Sans"/>
              </a:rPr>
              <a:t>. </a:t>
            </a:r>
          </a:p>
          <a:p>
            <a:r>
              <a:rPr lang="en-ID" b="0" i="1" dirty="0">
                <a:effectLst/>
                <a:latin typeface="Rosa Sans"/>
              </a:rPr>
              <a:t>White box testing</a:t>
            </a:r>
            <a:r>
              <a:rPr lang="en-ID" b="0" i="0" dirty="0">
                <a:effectLst/>
                <a:latin typeface="Rosa Sans"/>
              </a:rPr>
              <a:t> </a:t>
            </a:r>
            <a:r>
              <a:rPr lang="en-ID" b="0" i="0" dirty="0" err="1">
                <a:effectLst/>
                <a:latin typeface="Rosa Sans"/>
              </a:rPr>
              <a:t>harus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dilakukan</a:t>
            </a:r>
            <a:r>
              <a:rPr lang="en-ID" b="0" i="0" dirty="0">
                <a:effectLst/>
                <a:latin typeface="Rosa Sans"/>
              </a:rPr>
              <a:t> oleh </a:t>
            </a:r>
            <a:r>
              <a:rPr lang="en-ID" b="0" i="0" dirty="0" err="1">
                <a:effectLst/>
                <a:latin typeface="Rosa Sans"/>
              </a:rPr>
              <a:t>profesional</a:t>
            </a:r>
            <a:r>
              <a:rPr lang="en-ID" b="0" i="0" dirty="0">
                <a:effectLst/>
                <a:latin typeface="Rosa Sans"/>
              </a:rPr>
              <a:t> yang </a:t>
            </a:r>
            <a:r>
              <a:rPr lang="en-ID" b="0" i="0" dirty="0" err="1">
                <a:effectLst/>
                <a:latin typeface="Rosa Sans"/>
              </a:rPr>
              <a:t>memahami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kode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dengan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baik</a:t>
            </a:r>
            <a:r>
              <a:rPr lang="en-ID" b="0" i="0" dirty="0">
                <a:effectLst/>
                <a:latin typeface="Rosa Sans"/>
              </a:rPr>
              <a:t>. </a:t>
            </a:r>
            <a:r>
              <a:rPr lang="en-ID" b="0" i="0" dirty="0" err="1">
                <a:effectLst/>
                <a:latin typeface="Rosa Sans"/>
              </a:rPr>
              <a:t>Setelah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itu</a:t>
            </a:r>
            <a:r>
              <a:rPr lang="en-ID" b="0" i="0" dirty="0">
                <a:effectLst/>
                <a:latin typeface="Rosa Sans"/>
              </a:rPr>
              <a:t>, </a:t>
            </a:r>
            <a:r>
              <a:rPr lang="en-ID" b="0" i="1" dirty="0">
                <a:effectLst/>
                <a:latin typeface="Rosa Sans"/>
              </a:rPr>
              <a:t>tester </a:t>
            </a:r>
            <a:r>
              <a:rPr lang="en-ID" b="0" i="0" dirty="0" err="1">
                <a:effectLst/>
                <a:latin typeface="Rosa Sans"/>
              </a:rPr>
              <a:t>harus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menulis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beberapa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kode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untuk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dimasukan</a:t>
            </a:r>
            <a:r>
              <a:rPr lang="en-ID" b="0" i="0" dirty="0">
                <a:effectLst/>
                <a:latin typeface="Rosa Sans"/>
              </a:rPr>
              <a:t> </a:t>
            </a:r>
            <a:r>
              <a:rPr lang="en-ID" b="0" i="0" dirty="0" err="1">
                <a:effectLst/>
                <a:latin typeface="Rosa Sans"/>
              </a:rPr>
              <a:t>dalam</a:t>
            </a:r>
            <a:r>
              <a:rPr lang="en-ID" b="0" i="0" dirty="0">
                <a:effectLst/>
                <a:latin typeface="Rosa Sans"/>
              </a:rPr>
              <a:t> uji </a:t>
            </a:r>
            <a:r>
              <a:rPr lang="en-ID" b="0" i="0" dirty="0" err="1">
                <a:effectLst/>
                <a:latin typeface="Rosa Sans"/>
              </a:rPr>
              <a:t>kasus</a:t>
            </a:r>
            <a:r>
              <a:rPr lang="en-ID" b="0" i="0" dirty="0">
                <a:effectLst/>
                <a:latin typeface="Rosa Sans"/>
              </a:rPr>
              <a:t> (</a:t>
            </a:r>
            <a:r>
              <a:rPr lang="en-ID" b="0" i="1" dirty="0">
                <a:effectLst/>
                <a:latin typeface="Rosa Sans"/>
              </a:rPr>
              <a:t>test case</a:t>
            </a:r>
            <a:r>
              <a:rPr lang="en-ID" b="0" i="0" dirty="0">
                <a:effectLst/>
                <a:latin typeface="Rosa Sans"/>
              </a:rPr>
              <a:t>)</a:t>
            </a:r>
            <a:r>
              <a:rPr lang="en-ID" b="0" i="1" dirty="0">
                <a:effectLst/>
                <a:latin typeface="Rosa Sans"/>
              </a:rPr>
              <a:t> </a:t>
            </a:r>
            <a:r>
              <a:rPr lang="en-ID" b="0" i="0" dirty="0">
                <a:effectLst/>
                <a:latin typeface="Rosa Sans"/>
              </a:rPr>
              <a:t>dan </a:t>
            </a:r>
            <a:r>
              <a:rPr lang="en-ID" b="0" i="0" dirty="0" err="1">
                <a:effectLst/>
                <a:latin typeface="Rosa Sans"/>
              </a:rPr>
              <a:t>menjalankannya</a:t>
            </a:r>
            <a:r>
              <a:rPr lang="en-ID" b="0" i="0" dirty="0">
                <a:effectLst/>
                <a:latin typeface="Rosa Sans"/>
              </a:rPr>
              <a:t>.</a:t>
            </a:r>
            <a:endParaRPr lang="en-US" dirty="0">
              <a:solidFill>
                <a:srgbClr val="003C8C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CA2BC25-75EA-96EE-A77D-71746EA9F085}"/>
              </a:ext>
            </a:extLst>
          </p:cNvPr>
          <p:cNvSpPr/>
          <p:nvPr/>
        </p:nvSpPr>
        <p:spPr>
          <a:xfrm>
            <a:off x="650104" y="1104526"/>
            <a:ext cx="624625" cy="624625"/>
          </a:xfrm>
          <a:prstGeom prst="ellipse">
            <a:avLst/>
          </a:prstGeom>
          <a:solidFill>
            <a:srgbClr val="003C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Josefin Sans SemiBold" pitchFamily="2" charset="0"/>
              </a:rPr>
              <a:t>1</a:t>
            </a:r>
            <a:endParaRPr lang="en-ID" sz="4000" dirty="0">
              <a:solidFill>
                <a:schemeClr val="bg1"/>
              </a:solidFill>
              <a:latin typeface="Josefin Sans SemiBold" pitchFamily="2" charset="0"/>
            </a:endParaRPr>
          </a:p>
        </p:txBody>
      </p:sp>
      <p:sp>
        <p:nvSpPr>
          <p:cNvPr id="21" name="Google Shape;143;p23">
            <a:extLst>
              <a:ext uri="{FF2B5EF4-FFF2-40B4-BE49-F238E27FC236}">
                <a16:creationId xmlns:a16="http://schemas.microsoft.com/office/drawing/2014/main" id="{E5E0F03D-537F-ED6C-A921-2153FFD36E37}"/>
              </a:ext>
            </a:extLst>
          </p:cNvPr>
          <p:cNvSpPr/>
          <p:nvPr/>
        </p:nvSpPr>
        <p:spPr>
          <a:xfrm rot="18828334" flipV="1">
            <a:off x="10770740" y="-9209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3C8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43;p23">
            <a:extLst>
              <a:ext uri="{FF2B5EF4-FFF2-40B4-BE49-F238E27FC236}">
                <a16:creationId xmlns:a16="http://schemas.microsoft.com/office/drawing/2014/main" id="{C388DC29-881E-2097-4DF5-15A47B98B636}"/>
              </a:ext>
            </a:extLst>
          </p:cNvPr>
          <p:cNvSpPr/>
          <p:nvPr/>
        </p:nvSpPr>
        <p:spPr>
          <a:xfrm rot="18828334" flipV="1">
            <a:off x="10770740" y="5918341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3C8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359535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0FED1DA-14C3-1871-B171-0A12E3CEEB82}"/>
              </a:ext>
            </a:extLst>
          </p:cNvPr>
          <p:cNvSpPr/>
          <p:nvPr/>
        </p:nvSpPr>
        <p:spPr>
          <a:xfrm>
            <a:off x="340242" y="5987793"/>
            <a:ext cx="11511516" cy="461428"/>
          </a:xfrm>
          <a:prstGeom prst="roundRect">
            <a:avLst>
              <a:gd name="adj" fmla="val 50000"/>
            </a:avLst>
          </a:prstGeom>
          <a:solidFill>
            <a:srgbClr val="003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E821582-42AB-472D-B396-9014E9953C96}"/>
              </a:ext>
            </a:extLst>
          </p:cNvPr>
          <p:cNvSpPr/>
          <p:nvPr/>
        </p:nvSpPr>
        <p:spPr>
          <a:xfrm>
            <a:off x="703269" y="5665822"/>
            <a:ext cx="1024774" cy="102477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09BFC989-008D-4C56-BAC5-943C9D596F5F}"/>
              </a:ext>
            </a:extLst>
          </p:cNvPr>
          <p:cNvSpPr/>
          <p:nvPr/>
        </p:nvSpPr>
        <p:spPr>
          <a:xfrm rot="5400000">
            <a:off x="908865" y="5882727"/>
            <a:ext cx="590964" cy="590964"/>
          </a:xfrm>
          <a:prstGeom prst="chevron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DFAF01-FE17-91D4-837A-E657E32A0B84}"/>
              </a:ext>
            </a:extLst>
          </p:cNvPr>
          <p:cNvSpPr txBox="1"/>
          <p:nvPr/>
        </p:nvSpPr>
        <p:spPr>
          <a:xfrm>
            <a:off x="493368" y="167404"/>
            <a:ext cx="11205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5246"/>
                </a:solidFill>
                <a:latin typeface="Josefin Sans SemiBold" panose="00000700000000000000" pitchFamily="2" charset="0"/>
              </a:rPr>
              <a:t>FUNGSI DARI UNIT TESTING</a:t>
            </a:r>
            <a:endParaRPr lang="en-ID" sz="4800" b="1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5A9C2B-6188-B087-26E6-B0BAFB3B7515}"/>
              </a:ext>
            </a:extLst>
          </p:cNvPr>
          <p:cNvSpPr txBox="1"/>
          <p:nvPr/>
        </p:nvSpPr>
        <p:spPr>
          <a:xfrm>
            <a:off x="1577480" y="1642480"/>
            <a:ext cx="9037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i="1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Unit testing 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dilakukan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agar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bisa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memastikan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setiap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unit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kode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yang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terdapat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pada </a:t>
            </a:r>
            <a:r>
              <a:rPr lang="en-ID" i="1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software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 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bisa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berjalan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sebagaimana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mestinya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.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Laman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resmi</a:t>
            </a:r>
            <a:r>
              <a:rPr lang="en-ID" dirty="0">
                <a:solidFill>
                  <a:srgbClr val="333333"/>
                </a:solidFill>
                <a:latin typeface="Fira Sans" panose="020F0502020204030204" pitchFamily="34" charset="0"/>
              </a:rPr>
              <a:t> </a:t>
            </a:r>
            <a:r>
              <a:rPr lang="en-ID" dirty="0" err="1">
                <a:solidFill>
                  <a:srgbClr val="333333"/>
                </a:solidFill>
                <a:latin typeface="Fira Sans" panose="020F0502020204030204" pitchFamily="34" charset="0"/>
              </a:rPr>
              <a:t>Smartbearr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 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menjelaskan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“</a:t>
            </a:r>
            <a:r>
              <a:rPr lang="en-ID" i="1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smaller is better”, 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maksudnya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,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semakin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kecil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unit yang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diuji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,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maka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Anda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akan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melihat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dan juga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memastikan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kinerja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 </a:t>
            </a:r>
            <a:r>
              <a:rPr lang="en-ID" i="1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software 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tersebut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</a:t>
            </a:r>
            <a:r>
              <a:rPr lang="en-ID" i="0" dirty="0" err="1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semakin</a:t>
            </a:r>
            <a:r>
              <a:rPr lang="en-ID" i="0" dirty="0">
                <a:solidFill>
                  <a:srgbClr val="333333"/>
                </a:solidFill>
                <a:effectLst/>
                <a:latin typeface="Fira Sans" panose="020F0502020204030204" pitchFamily="34" charset="0"/>
              </a:rPr>
              <a:t> detail.</a:t>
            </a:r>
            <a:endParaRPr lang="en-US" dirty="0">
              <a:solidFill>
                <a:srgbClr val="003C8C"/>
              </a:solidFill>
              <a:latin typeface="Josefin Sans SemiBold" pitchFamily="2" charset="0"/>
              <a:cs typeface="Poppins" panose="000005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CA2BC25-75EA-96EE-A77D-71746EA9F085}"/>
              </a:ext>
            </a:extLst>
          </p:cNvPr>
          <p:cNvSpPr/>
          <p:nvPr/>
        </p:nvSpPr>
        <p:spPr>
          <a:xfrm>
            <a:off x="650104" y="1104526"/>
            <a:ext cx="624625" cy="624625"/>
          </a:xfrm>
          <a:prstGeom prst="ellipse">
            <a:avLst/>
          </a:prstGeom>
          <a:solidFill>
            <a:srgbClr val="003C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Josefin Sans SemiBold" pitchFamily="2" charset="0"/>
                <a:cs typeface="Arial" panose="020B0604020202020204" pitchFamily="34" charset="0"/>
              </a:rPr>
              <a:t>2</a:t>
            </a:r>
            <a:endParaRPr lang="en-ID" sz="4000" dirty="0">
              <a:solidFill>
                <a:schemeClr val="bg1"/>
              </a:solidFill>
              <a:latin typeface="Josefin Sans SemiBold" pitchFamily="2" charset="0"/>
            </a:endParaRPr>
          </a:p>
        </p:txBody>
      </p:sp>
      <p:sp>
        <p:nvSpPr>
          <p:cNvPr id="21" name="Google Shape;143;p23">
            <a:extLst>
              <a:ext uri="{FF2B5EF4-FFF2-40B4-BE49-F238E27FC236}">
                <a16:creationId xmlns:a16="http://schemas.microsoft.com/office/drawing/2014/main" id="{E5E0F03D-537F-ED6C-A921-2153FFD36E37}"/>
              </a:ext>
            </a:extLst>
          </p:cNvPr>
          <p:cNvSpPr/>
          <p:nvPr/>
        </p:nvSpPr>
        <p:spPr>
          <a:xfrm rot="18828334" flipV="1">
            <a:off x="10770740" y="-9209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3C8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43;p23">
            <a:extLst>
              <a:ext uri="{FF2B5EF4-FFF2-40B4-BE49-F238E27FC236}">
                <a16:creationId xmlns:a16="http://schemas.microsoft.com/office/drawing/2014/main" id="{0049916D-7D3D-E53E-D44F-A55D7F562413}"/>
              </a:ext>
            </a:extLst>
          </p:cNvPr>
          <p:cNvSpPr/>
          <p:nvPr/>
        </p:nvSpPr>
        <p:spPr>
          <a:xfrm rot="18828334" flipV="1">
            <a:off x="10770740" y="5918341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3C8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745731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2BDA629-391F-4BD5-BACE-F66F481A1E7F}"/>
              </a:ext>
            </a:extLst>
          </p:cNvPr>
          <p:cNvSpPr/>
          <p:nvPr/>
        </p:nvSpPr>
        <p:spPr>
          <a:xfrm>
            <a:off x="0" y="6141077"/>
            <a:ext cx="12192000" cy="624625"/>
          </a:xfrm>
          <a:prstGeom prst="roundRect">
            <a:avLst>
              <a:gd name="adj" fmla="val 50000"/>
            </a:avLst>
          </a:prstGeom>
          <a:solidFill>
            <a:srgbClr val="FF5246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003C8C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EFA285C-FD62-4D75-98D6-A910EC74E47C}"/>
              </a:ext>
            </a:extLst>
          </p:cNvPr>
          <p:cNvSpPr/>
          <p:nvPr/>
        </p:nvSpPr>
        <p:spPr>
          <a:xfrm>
            <a:off x="0" y="6233375"/>
            <a:ext cx="12192000" cy="624625"/>
          </a:xfrm>
          <a:prstGeom prst="roundRect">
            <a:avLst>
              <a:gd name="adj" fmla="val 50000"/>
            </a:avLst>
          </a:prstGeom>
          <a:solidFill>
            <a:srgbClr val="003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003C8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848743-37BE-48A9-BB44-375CABCBA7F8}"/>
              </a:ext>
            </a:extLst>
          </p:cNvPr>
          <p:cNvSpPr/>
          <p:nvPr/>
        </p:nvSpPr>
        <p:spPr>
          <a:xfrm>
            <a:off x="0" y="6555346"/>
            <a:ext cx="12191999" cy="302654"/>
          </a:xfrm>
          <a:prstGeom prst="rect">
            <a:avLst/>
          </a:prstGeom>
          <a:solidFill>
            <a:srgbClr val="003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E821582-42AB-472D-B396-9014E9953C96}"/>
              </a:ext>
            </a:extLst>
          </p:cNvPr>
          <p:cNvSpPr/>
          <p:nvPr/>
        </p:nvSpPr>
        <p:spPr>
          <a:xfrm>
            <a:off x="703269" y="5665822"/>
            <a:ext cx="1024774" cy="102477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Arrow: Chevron 19">
            <a:extLst>
              <a:ext uri="{FF2B5EF4-FFF2-40B4-BE49-F238E27FC236}">
                <a16:creationId xmlns:a16="http://schemas.microsoft.com/office/drawing/2014/main" id="{09BFC989-008D-4C56-BAC5-943C9D596F5F}"/>
              </a:ext>
            </a:extLst>
          </p:cNvPr>
          <p:cNvSpPr/>
          <p:nvPr/>
        </p:nvSpPr>
        <p:spPr>
          <a:xfrm rot="5400000">
            <a:off x="908865" y="5882727"/>
            <a:ext cx="590964" cy="590964"/>
          </a:xfrm>
          <a:prstGeom prst="chevron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DFAF01-FE17-91D4-837A-E657E32A0B84}"/>
              </a:ext>
            </a:extLst>
          </p:cNvPr>
          <p:cNvSpPr txBox="1"/>
          <p:nvPr/>
        </p:nvSpPr>
        <p:spPr>
          <a:xfrm>
            <a:off x="493368" y="167404"/>
            <a:ext cx="11205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D" sz="4800" b="1" i="0" dirty="0" err="1">
                <a:solidFill>
                  <a:srgbClr val="121212"/>
                </a:solidFill>
                <a:effectLst/>
                <a:latin typeface="Causten"/>
              </a:rPr>
              <a:t>Fungsi</a:t>
            </a:r>
            <a:r>
              <a:rPr lang="en-ID" sz="4800" b="1" i="0" dirty="0">
                <a:solidFill>
                  <a:srgbClr val="121212"/>
                </a:solidFill>
                <a:effectLst/>
                <a:latin typeface="Causten"/>
              </a:rPr>
              <a:t> CI/CD Pipeline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5A9C2B-6188-B087-26E6-B0BAFB3B7515}"/>
              </a:ext>
            </a:extLst>
          </p:cNvPr>
          <p:cNvSpPr txBox="1"/>
          <p:nvPr/>
        </p:nvSpPr>
        <p:spPr>
          <a:xfrm>
            <a:off x="1499829" y="1459098"/>
            <a:ext cx="9037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Mempercepat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proses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rilis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produk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karena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penggabungan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kode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terjadi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secara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continu</a:t>
            </a:r>
            <a:endParaRPr lang="en-ID" b="0" i="0" dirty="0">
              <a:solidFill>
                <a:srgbClr val="333333"/>
              </a:solidFill>
              <a:effectLst/>
              <a:latin typeface="Causte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Mendeteksi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bug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lebih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dini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lewat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tools CI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secara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otomatis</a:t>
            </a:r>
            <a:endParaRPr lang="en-ID" b="0" i="0" dirty="0">
              <a:solidFill>
                <a:srgbClr val="333333"/>
              </a:solidFill>
              <a:effectLst/>
              <a:latin typeface="Causte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Memperoleh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feedback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lebih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cepat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sekaligus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mendeteksi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eror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pada proses testing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Transparansi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/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visibilitas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yang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lebih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jelas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untuk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mendeteksi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kerusakan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pada software dan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mengontrol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 </a:t>
            </a:r>
            <a:r>
              <a:rPr lang="en-ID" b="0" i="0" dirty="0" err="1">
                <a:solidFill>
                  <a:srgbClr val="333333"/>
                </a:solidFill>
                <a:effectLst/>
                <a:latin typeface="Causten"/>
              </a:rPr>
              <a:t>perubahan</a:t>
            </a:r>
            <a:r>
              <a:rPr lang="en-ID" b="0" i="0" dirty="0">
                <a:solidFill>
                  <a:srgbClr val="333333"/>
                </a:solidFill>
                <a:effectLst/>
                <a:latin typeface="Causten"/>
              </a:rPr>
              <a:t>. 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CA2BC25-75EA-96EE-A77D-71746EA9F085}"/>
              </a:ext>
            </a:extLst>
          </p:cNvPr>
          <p:cNvSpPr/>
          <p:nvPr/>
        </p:nvSpPr>
        <p:spPr>
          <a:xfrm>
            <a:off x="650104" y="1317593"/>
            <a:ext cx="624625" cy="624625"/>
          </a:xfrm>
          <a:prstGeom prst="ellipse">
            <a:avLst/>
          </a:prstGeom>
          <a:solidFill>
            <a:srgbClr val="003C8C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Josefin Sans SemiBold" pitchFamily="2" charset="0"/>
                <a:cs typeface="Arial" panose="020B0604020202020204" pitchFamily="34" charset="0"/>
              </a:rPr>
              <a:t>3</a:t>
            </a:r>
            <a:endParaRPr lang="en-ID" sz="4000" dirty="0">
              <a:solidFill>
                <a:schemeClr val="bg1"/>
              </a:solidFill>
              <a:latin typeface="Josefin Sans SemiBold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ECC491-11E0-C585-7C24-36349EF78149}"/>
              </a:ext>
            </a:extLst>
          </p:cNvPr>
          <p:cNvSpPr/>
          <p:nvPr/>
        </p:nvSpPr>
        <p:spPr>
          <a:xfrm>
            <a:off x="9904481" y="3160300"/>
            <a:ext cx="1605516" cy="517558"/>
          </a:xfrm>
          <a:prstGeom prst="rect">
            <a:avLst/>
          </a:prstGeom>
          <a:solidFill>
            <a:srgbClr val="003C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Josefin Sans SemiBold" pitchFamily="2" charset="0"/>
              </a:rPr>
              <a:t>CONTOH</a:t>
            </a:r>
            <a:endParaRPr lang="en-ID" dirty="0">
              <a:latin typeface="Josefin Sans SemiBold" pitchFamily="2" charset="0"/>
            </a:endParaRPr>
          </a:p>
        </p:txBody>
      </p:sp>
      <p:sp>
        <p:nvSpPr>
          <p:cNvPr id="21" name="Google Shape;143;p23">
            <a:extLst>
              <a:ext uri="{FF2B5EF4-FFF2-40B4-BE49-F238E27FC236}">
                <a16:creationId xmlns:a16="http://schemas.microsoft.com/office/drawing/2014/main" id="{E5E0F03D-537F-ED6C-A921-2153FFD36E37}"/>
              </a:ext>
            </a:extLst>
          </p:cNvPr>
          <p:cNvSpPr/>
          <p:nvPr/>
        </p:nvSpPr>
        <p:spPr>
          <a:xfrm rot="18828334" flipV="1">
            <a:off x="10770740" y="-9209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003C8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43;p23">
            <a:extLst>
              <a:ext uri="{FF2B5EF4-FFF2-40B4-BE49-F238E27FC236}">
                <a16:creationId xmlns:a16="http://schemas.microsoft.com/office/drawing/2014/main" id="{007C2748-A37B-28C9-381C-4DC44B301A8B}"/>
              </a:ext>
            </a:extLst>
          </p:cNvPr>
          <p:cNvSpPr/>
          <p:nvPr/>
        </p:nvSpPr>
        <p:spPr>
          <a:xfrm rot="18828334" flipV="1">
            <a:off x="10770740" y="5918341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5BD70BF-5962-94A3-E10F-7D4F092C8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0191" y="4081333"/>
            <a:ext cx="3408438" cy="1704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003488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466BED9-D123-443F-8705-57DA0A0887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C8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78CF23-AA06-414D-8B85-A157D13B2C43}"/>
              </a:ext>
            </a:extLst>
          </p:cNvPr>
          <p:cNvSpPr txBox="1"/>
          <p:nvPr/>
        </p:nvSpPr>
        <p:spPr>
          <a:xfrm>
            <a:off x="490553" y="468619"/>
            <a:ext cx="43319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5246"/>
                </a:solidFill>
                <a:latin typeface="Josefin Sans SemiBold" panose="00000700000000000000" pitchFamily="2" charset="0"/>
              </a:rPr>
              <a:t>KESIMPULAN</a:t>
            </a:r>
            <a:endParaRPr lang="en-ID" sz="4800" b="1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BF687B-E302-41FD-8072-76DDEFE38E61}"/>
              </a:ext>
            </a:extLst>
          </p:cNvPr>
          <p:cNvSpPr txBox="1"/>
          <p:nvPr/>
        </p:nvSpPr>
        <p:spPr>
          <a:xfrm>
            <a:off x="1443511" y="2344804"/>
            <a:ext cx="88275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Kesimpulan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dari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penggunaan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whitebox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testing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unit testing dan CI/CD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adalah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bahwa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dengan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melakukan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pengujian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unit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secara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menyeluruh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dan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mengotomatiskan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proses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pengujian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dalam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CI/CD,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pengembang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dapat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memastikan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bahwa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perangkat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lunak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mereka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lebih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stabil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,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memiliki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lebih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sedikit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kesalahan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, dan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dapat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dirilis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dengan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cepat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.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Ini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membantu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meningkatkan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kualitas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perangkat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lunak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dan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mempercepat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pengiriman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produk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Josefin Sans SemiBold" panose="00000700000000000000" pitchFamily="2" charset="0"/>
              </a:rPr>
              <a:t>ke</a:t>
            </a:r>
            <a:r>
              <a:rPr lang="en-US" sz="2400" dirty="0">
                <a:solidFill>
                  <a:schemeClr val="bg1"/>
                </a:solidFill>
                <a:latin typeface="Josefin Sans SemiBold" panose="00000700000000000000" pitchFamily="2" charset="0"/>
              </a:rPr>
              <a:t> pasar</a:t>
            </a:r>
            <a:endParaRPr lang="en-US" sz="2400" dirty="0">
              <a:solidFill>
                <a:srgbClr val="FF5246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4A252E-2F67-4614-BFC3-47C8E029B9E5}"/>
              </a:ext>
            </a:extLst>
          </p:cNvPr>
          <p:cNvSpPr txBox="1"/>
          <p:nvPr/>
        </p:nvSpPr>
        <p:spPr>
          <a:xfrm>
            <a:off x="825325" y="1859316"/>
            <a:ext cx="202488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“</a:t>
            </a:r>
            <a:endParaRPr lang="en-ID" sz="11000" dirty="0">
              <a:solidFill>
                <a:schemeClr val="bg1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25158C-C5E2-75E5-E65E-1F4077920447}"/>
              </a:ext>
            </a:extLst>
          </p:cNvPr>
          <p:cNvSpPr txBox="1"/>
          <p:nvPr/>
        </p:nvSpPr>
        <p:spPr>
          <a:xfrm rot="10800000">
            <a:off x="8832450" y="2921508"/>
            <a:ext cx="202488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0" dirty="0">
                <a:solidFill>
                  <a:srgbClr val="FF5246"/>
                </a:solidFill>
                <a:latin typeface="Josefin Sans SemiBold" panose="00000700000000000000" pitchFamily="2" charset="0"/>
              </a:rPr>
              <a:t>“</a:t>
            </a:r>
            <a:endParaRPr lang="en-ID" sz="11000" dirty="0">
              <a:solidFill>
                <a:schemeClr val="bg1"/>
              </a:solidFill>
              <a:latin typeface="Josefin Sans SemiBold" panose="00000700000000000000" pitchFamily="2" charset="0"/>
            </a:endParaRPr>
          </a:p>
        </p:txBody>
      </p:sp>
      <p:sp>
        <p:nvSpPr>
          <p:cNvPr id="15" name="Google Shape;143;p23">
            <a:extLst>
              <a:ext uri="{FF2B5EF4-FFF2-40B4-BE49-F238E27FC236}">
                <a16:creationId xmlns:a16="http://schemas.microsoft.com/office/drawing/2014/main" id="{8A38612D-ECD3-9FD2-146A-8603961612D8}"/>
              </a:ext>
            </a:extLst>
          </p:cNvPr>
          <p:cNvSpPr/>
          <p:nvPr/>
        </p:nvSpPr>
        <p:spPr>
          <a:xfrm rot="18828334" flipV="1">
            <a:off x="10770740" y="-920938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43;p23">
            <a:extLst>
              <a:ext uri="{FF2B5EF4-FFF2-40B4-BE49-F238E27FC236}">
                <a16:creationId xmlns:a16="http://schemas.microsoft.com/office/drawing/2014/main" id="{71E324BD-F985-1975-0679-0D07D05B2268}"/>
              </a:ext>
            </a:extLst>
          </p:cNvPr>
          <p:cNvSpPr/>
          <p:nvPr/>
        </p:nvSpPr>
        <p:spPr>
          <a:xfrm rot="919139" flipV="1">
            <a:off x="-1229120" y="5566427"/>
            <a:ext cx="2465688" cy="1949301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FF524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22802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463</Words>
  <Application>Microsoft Office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Calibri</vt:lpstr>
      <vt:lpstr>Causten</vt:lpstr>
      <vt:lpstr>Google Sans</vt:lpstr>
      <vt:lpstr>Fira Sans</vt:lpstr>
      <vt:lpstr>Rosa Sans</vt:lpstr>
      <vt:lpstr>Calibri Light</vt:lpstr>
      <vt:lpstr>Josefin Sans SemiBold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Continuous Integration (CI) adalah proses penggabungan atau pengintegrasian kode yang telah dibuat oleh sejumlah tim developer ke dalam repositori kode, untuk kemudian dijalankan pengujian secara otomatis dan berkelanjutan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Fadhlih Ghufran</dc:creator>
  <cp:lastModifiedBy>ALDO .</cp:lastModifiedBy>
  <cp:revision>2</cp:revision>
  <dcterms:created xsi:type="dcterms:W3CDTF">2022-07-01T02:51:15Z</dcterms:created>
  <dcterms:modified xsi:type="dcterms:W3CDTF">2023-11-02T15:38:48Z</dcterms:modified>
</cp:coreProperties>
</file>

<file path=docProps/thumbnail.jpeg>
</file>